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7" r:id="rId2"/>
    <p:sldId id="256" r:id="rId3"/>
    <p:sldId id="283" r:id="rId4"/>
    <p:sldId id="258" r:id="rId5"/>
    <p:sldId id="259" r:id="rId6"/>
    <p:sldId id="282" r:id="rId7"/>
    <p:sldId id="286" r:id="rId8"/>
    <p:sldId id="280" r:id="rId9"/>
    <p:sldId id="262" r:id="rId10"/>
    <p:sldId id="261" r:id="rId11"/>
    <p:sldId id="263" r:id="rId12"/>
    <p:sldId id="281" r:id="rId13"/>
    <p:sldId id="265" r:id="rId14"/>
    <p:sldId id="266" r:id="rId15"/>
    <p:sldId id="269" r:id="rId16"/>
    <p:sldId id="267" r:id="rId17"/>
    <p:sldId id="284" r:id="rId18"/>
    <p:sldId id="268" r:id="rId19"/>
    <p:sldId id="287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6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99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954A84-6F07-441A-97CA-F92685AC3FBB}" type="datetimeFigureOut">
              <a:rPr lang="ru-RU"/>
              <a:pPr>
                <a:defRPr/>
              </a:pPr>
              <a:t>29.05.19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52F7DC-0F8D-410B-AC6D-659B26BB8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12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EB49C-71CF-42E3-8A70-568BBF2929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2F7DC-0F8D-410B-AC6D-659B26BB818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5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4278D-5CA9-411B-A3A1-9F1E1C633CB4}" type="datetimeFigureOut">
              <a:rPr lang="ru-RU"/>
              <a:pPr>
                <a:defRPr/>
              </a:pPr>
              <a:t>29.05.19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A1FF-E585-446E-9795-95AE32CDB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ABF36-0EF2-4E3A-B051-7F0D661719E3}" type="datetimeFigureOut">
              <a:rPr lang="ru-RU"/>
              <a:pPr>
                <a:defRPr/>
              </a:pPr>
              <a:t>29.05.19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960D3-EE60-4E7C-9C52-589B51143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3B07D-07D9-45A6-B625-B198A9E9C83D}" type="datetimeFigureOut">
              <a:rPr lang="ru-RU"/>
              <a:pPr>
                <a:defRPr/>
              </a:pPr>
              <a:t>29.05.19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DC37-3628-4A90-A951-D943E4059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BA484-7C0C-4A09-AC2B-A958F2A31802}" type="datetimeFigureOut">
              <a:rPr lang="ru-RU"/>
              <a:pPr>
                <a:defRPr/>
              </a:pPr>
              <a:t>29.05.19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DC32-5D83-483E-BA2F-9D9C8EEA9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F5E8-3F97-4D7E-82B8-2BB4BBA62781}" type="datetimeFigureOut">
              <a:rPr lang="ru-RU"/>
              <a:pPr>
                <a:defRPr/>
              </a:pPr>
              <a:t>29.05.19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DFEE1-E718-4DC4-A5B3-118E4055A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9ADC-4719-4258-8642-9667EE680E4A}" type="datetimeFigureOut">
              <a:rPr lang="ru-RU"/>
              <a:pPr>
                <a:defRPr/>
              </a:pPr>
              <a:t>29.05.19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23BB-7A8D-4FE5-9550-8F045BDD3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E6426-63C4-4ABC-9B26-D358303DBF65}" type="datetimeFigureOut">
              <a:rPr lang="ru-RU"/>
              <a:pPr>
                <a:defRPr/>
              </a:pPr>
              <a:t>29.05.19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4394-C254-4116-93CF-7A3D4784B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737C-573B-4D04-8B53-46BA403DB728}" type="datetimeFigureOut">
              <a:rPr lang="ru-RU"/>
              <a:pPr>
                <a:defRPr/>
              </a:pPr>
              <a:t>29.05.19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D3641-53B6-4E1A-B4E4-30830C514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D6FE6-FF1D-4D72-83F0-7C1C9482C252}" type="datetimeFigureOut">
              <a:rPr lang="ru-RU"/>
              <a:pPr>
                <a:defRPr/>
              </a:pPr>
              <a:t>29.05.19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C5BE-1060-4EAC-A985-207B233E1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926F-6FDB-4AF0-8C79-9EC2EEDA3CAC}" type="datetimeFigureOut">
              <a:rPr lang="ru-RU"/>
              <a:pPr>
                <a:defRPr/>
              </a:pPr>
              <a:t>29.05.19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413B-7B5C-4C33-B44A-81A5FDDC1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D82EE-23E7-4D7F-82D1-162308892250}" type="datetimeFigureOut">
              <a:rPr lang="ru-RU"/>
              <a:pPr>
                <a:defRPr/>
              </a:pPr>
              <a:t>29.05.19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2E890-E9A1-4E16-9C35-8DFA6A894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777898-1C55-4A9D-89F7-3223794A6615}" type="datetimeFigureOut">
              <a:rPr lang="ru-RU"/>
              <a:pPr>
                <a:defRPr/>
              </a:pPr>
              <a:t>29.05.19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30838F-B3A3-45CE-A2A9-7EE643847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jpeg"/><Relationship Id="rId12" Type="http://schemas.openxmlformats.org/officeDocument/2006/relationships/image" Target="../media/image35.jpeg"/><Relationship Id="rId13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jpeg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png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230410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 Липецк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Проект </a:t>
            </a:r>
            <a:r>
              <a:rPr lang="ru-RU" sz="4800" b="1" dirty="0" smtClean="0">
                <a:solidFill>
                  <a:srgbClr val="FF0000"/>
                </a:solidFill>
              </a:rPr>
              <a:t>«Двери улиц»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: </a:t>
            </a:r>
            <a:r>
              <a:rPr lang="ru-RU" sz="4800" b="1" dirty="0">
                <a:solidFill>
                  <a:srgbClr val="FF0000"/>
                </a:solidFill>
              </a:rPr>
              <a:t>инклюзивный бульвар </a:t>
            </a:r>
          </a:p>
        </p:txBody>
      </p:sp>
      <p:sp>
        <p:nvSpPr>
          <p:cNvPr id="1433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67944" y="3212976"/>
            <a:ext cx="4752528" cy="345638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Агентство стратегических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 инициатив при президенте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 РФ</a:t>
            </a:r>
          </a:p>
          <a:p>
            <a:pPr eaLnBrk="1" hangingPunct="1">
              <a:lnSpc>
                <a:spcPct val="80000"/>
              </a:lnSpc>
            </a:pPr>
            <a:endParaRPr lang="ru-RU" sz="2800" b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«100 городских лидеров»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708920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85184"/>
            <a:ext cx="1370330" cy="697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1656183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2019</a:t>
            </a:r>
            <a:r>
              <a:rPr lang="ru-RU" sz="3600" b="1" dirty="0">
                <a:solidFill>
                  <a:srgbClr val="FF0000"/>
                </a:solidFill>
              </a:rPr>
              <a:t>, </a:t>
            </a:r>
            <a:r>
              <a:rPr lang="ru-RU" sz="3600" b="1" dirty="0" smtClean="0">
                <a:solidFill>
                  <a:srgbClr val="FF0000"/>
                </a:solidFill>
              </a:rPr>
              <a:t>второй модуль – </a:t>
            </a:r>
            <a:r>
              <a:rPr lang="ru-RU" sz="3200" b="1" dirty="0">
                <a:solidFill>
                  <a:srgbClr val="FF0000"/>
                </a:solidFill>
              </a:rPr>
              <a:t>«Двери улицы: город в фокусе визуальных коммуникаций</a:t>
            </a:r>
            <a:r>
              <a:rPr lang="ru-RU" sz="3200" b="1" dirty="0" smtClean="0">
                <a:solidFill>
                  <a:srgbClr val="FF0000"/>
                </a:solidFill>
              </a:rPr>
              <a:t>» - </a:t>
            </a:r>
            <a:r>
              <a:rPr lang="ru-RU" sz="3600" b="1" dirty="0" smtClean="0">
                <a:solidFill>
                  <a:srgbClr val="FF0000"/>
                </a:solidFill>
              </a:rPr>
              <a:t>май - август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7643192" cy="4176316"/>
          </a:xfrm>
        </p:spPr>
        <p:txBody>
          <a:bodyPr rtlCol="0">
            <a:normAutofit/>
          </a:bodyPr>
          <a:lstStyle/>
          <a:p>
            <a:pPr marL="0" indent="719138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</a:t>
            </a:r>
          </a:p>
          <a:p>
            <a:pPr marL="0" indent="719138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719138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719138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719138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719138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1916832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938" y="274638"/>
            <a:ext cx="5122862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pPr marL="0" indent="354013" algn="just" eaLnBrk="1" hangingPunct="1">
              <a:buFont typeface="Arial" charset="0"/>
              <a:buNone/>
            </a:pPr>
            <a:r>
              <a:rPr lang="ru-RU" sz="2800" dirty="0" smtClean="0"/>
              <a:t> </a:t>
            </a:r>
            <a:r>
              <a:rPr lang="ru-RU" dirty="0" smtClean="0"/>
              <a:t>  </a:t>
            </a:r>
          </a:p>
        </p:txBody>
      </p:sp>
      <p:pic>
        <p:nvPicPr>
          <p:cNvPr id="5" name="Рисунок 53" descr="D человек партии, изолированные на белом — стоковое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4032448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1700808"/>
            <a:ext cx="22322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719138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22 мая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70" descr="http://etk55.ru/images/shcolnik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1629410" cy="31090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868144" y="162463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Июнь - август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74" descr="ttps://im0-tub-ru.yandex.net/i?id=afe11a4cdf9249c9aa665109395fb455-srl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376264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28836"/>
              </p:ext>
            </p:extLst>
          </p:nvPr>
        </p:nvGraphicFramePr>
        <p:xfrm>
          <a:off x="245337" y="187593"/>
          <a:ext cx="8687606" cy="649223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687606"/>
              </a:tblGrid>
              <a:tr h="38961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0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труктура результатов проекта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Дорожная карта в привязке к результатам проекта</a:t>
                      </a:r>
                    </a:p>
                  </a:txBody>
                  <a:tcPr/>
                </a:tc>
              </a:tr>
              <a:tr h="489386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 2019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Мероприятие-интервенция </a:t>
                      </a:r>
                      <a:r>
                        <a:rPr lang="mr-IN" sz="1400" b="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400" b="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сбор</a:t>
                      </a:r>
                      <a:r>
                        <a:rPr lang="ru-RU" sz="1400" b="0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мнения прохожих на бульваре </a:t>
                      </a:r>
                      <a:r>
                        <a:rPr lang="ru-RU" sz="1400" b="0" kern="1200" baseline="0" dirty="0" err="1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Неделина</a:t>
                      </a:r>
                      <a:endParaRPr lang="ru-RU" sz="1400" b="0" kern="1200" baseline="0" dirty="0" smtClean="0">
                        <a:solidFill>
                          <a:srgbClr val="17375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Презентация проекта  / Цикл стратегических сессий </a:t>
                      </a:r>
                    </a:p>
                    <a:p>
                      <a:r>
                        <a:rPr lang="ru-RU" sz="1400" b="0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Образовательный блок, экскурсии</a:t>
                      </a:r>
                    </a:p>
                    <a:p>
                      <a:r>
                        <a:rPr lang="ru-RU" sz="1400" b="0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Привлечение различных городских сообществ</a:t>
                      </a:r>
                    </a:p>
                    <a:p>
                      <a:r>
                        <a:rPr lang="ru-RU" sz="1400" b="0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со СМИ</a:t>
                      </a:r>
                      <a:endParaRPr lang="ru-RU" sz="1400" b="0" kern="1200" dirty="0" smtClean="0">
                        <a:solidFill>
                          <a:srgbClr val="17375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9386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 2019</a:t>
                      </a:r>
                    </a:p>
                    <a:p>
                      <a:r>
                        <a:rPr lang="ru-RU" sz="140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проектного офиса на базе Липецкой областной юношеской библиотеки / Разработка концепции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создание сайта проекта</a:t>
                      </a:r>
                    </a:p>
                    <a:p>
                      <a:r>
                        <a:rPr lang="ru-RU" sz="140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со СМИ по расширению «снежинки» проекта</a:t>
                      </a:r>
                    </a:p>
                    <a:p>
                      <a:r>
                        <a:rPr lang="ru-RU" sz="140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Экскурсии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Акция «Маломобильный патруль»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Цикл стратегических сессий с участием наставника проекта от АСИ</a:t>
                      </a:r>
                    </a:p>
                  </a:txBody>
                  <a:tcPr/>
                </a:tc>
              </a:tr>
              <a:tr h="4893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 2019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MVP</a:t>
                      </a:r>
                      <a:r>
                        <a:rPr lang="ru-RU" sz="140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Мероприятие-тестирование сценариев сотрудничества 3 учреждений (Библиотека, центр, спорт/школа) и форматов их работы в общественном пространстве</a:t>
                      </a:r>
                    </a:p>
                  </a:txBody>
                  <a:tcPr/>
                </a:tc>
              </a:tr>
              <a:tr h="4893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Июнь 2019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MVP</a:t>
                      </a:r>
                      <a:r>
                        <a:rPr lang="ru-RU" sz="140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Мероприятие-интервенция, которое позволит протестировать временные объекты инклюзивной городской среды, сценарии и практики.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</a:t>
                      </a:r>
                      <a:r>
                        <a:rPr lang="ru-RU" sz="1400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</a:t>
                      </a:r>
                      <a:r>
                        <a:rPr lang="ru-RU" sz="140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алендаря летних мероприятий</a:t>
                      </a:r>
                    </a:p>
                  </a:txBody>
                  <a:tcPr/>
                </a:tc>
              </a:tr>
              <a:tr h="4893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2019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Инфраструктура мероприятий на бульваре (спорт, культура, образование). Навигация</a:t>
                      </a:r>
                      <a:br>
                        <a:rPr lang="ru-RU" sz="140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Итоговый</a:t>
                      </a:r>
                      <a:r>
                        <a:rPr lang="ru-RU" sz="1400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документ «Программа проектирования инклюзивной городской среды»</a:t>
                      </a:r>
                      <a:endParaRPr lang="ru-RU" sz="1400" b="1" kern="1200" dirty="0" smtClean="0">
                        <a:solidFill>
                          <a:srgbClr val="17375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71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92888" cy="244827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2019</a:t>
            </a:r>
            <a:r>
              <a:rPr lang="ru-RU" sz="3600" b="1" dirty="0">
                <a:solidFill>
                  <a:srgbClr val="FF0000"/>
                </a:solidFill>
              </a:rPr>
              <a:t>, третий </a:t>
            </a:r>
            <a:r>
              <a:rPr lang="ru-RU" sz="3600" b="1" dirty="0" smtClean="0">
                <a:solidFill>
                  <a:srgbClr val="FF0000"/>
                </a:solidFill>
              </a:rPr>
              <a:t>модуль –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«Программа проектирования инклюзивной городской среды</a:t>
            </a:r>
            <a:r>
              <a:rPr lang="ru-RU" sz="3600" b="1" dirty="0" smtClean="0">
                <a:solidFill>
                  <a:srgbClr val="FF0000"/>
                </a:solidFill>
              </a:rPr>
              <a:t>» - сентябрь - октябрь</a:t>
            </a:r>
            <a:r>
              <a:rPr lang="ru-RU" sz="3600" b="1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4987" b="14987"/>
          <a:stretch>
            <a:fillRect/>
          </a:stretch>
        </p:blipFill>
        <p:spPr bwMode="auto">
          <a:xfrm>
            <a:off x="395536" y="3573016"/>
            <a:ext cx="4824536" cy="26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3284984"/>
            <a:ext cx="3599557" cy="323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7900" y="260350"/>
            <a:ext cx="4105275" cy="5762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Зачем?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981075"/>
            <a:ext cx="8351837" cy="56165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 </a:t>
            </a: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51" descr="D человек с много записок на голове — стоковое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286746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23" descr="http://kungur.permarea.ru/upload/versions/11663/145779/Man-With-Question-0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2854325" cy="28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116" descr="ttp://fb.ru/misc/i/gallery/86829/257636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3816424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700338" y="836613"/>
            <a:ext cx="5986462" cy="1944687"/>
          </a:xfrm>
        </p:spPr>
        <p:txBody>
          <a:bodyPr/>
          <a:lstStyle/>
          <a:p>
            <a:pPr eaLnBrk="1" hangingPunct="1"/>
            <a:r>
              <a:rPr lang="ru-RU" sz="96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3563888" y="2492896"/>
            <a:ext cx="5184775" cy="381635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ru-RU" sz="3000" dirty="0" smtClean="0">
                <a:latin typeface="Arial" charset="0"/>
              </a:rPr>
              <a:t> </a:t>
            </a:r>
            <a:endParaRPr lang="ru-RU" sz="3000" b="1" dirty="0" smtClean="0"/>
          </a:p>
        </p:txBody>
      </p:sp>
      <p:pic>
        <p:nvPicPr>
          <p:cNvPr id="5" name="Рисунок 76" descr="ttp://900igr.net/up/datai/78833/0049-042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94421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6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66429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3068960"/>
            <a:ext cx="1800201" cy="22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http://chaiksc7.my1.ru/shkol_zhizn/2018-19/lide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194421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2" descr="https://st.depositphotos.com/1654249/2526/i/950/depositphotos_25268981-stock-photo-3d-man-thinking-with-thought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237626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88" descr="ttps://i.siteapi.org/8m1Ghxs6Vf78NJpBOT-RYQ19MvQ=/fit-in/1400x1000/center/top/5b8927969547317.s.siteapi.org/img/e3c6af2c59ee0bbbaefc6fc314aeb23b583bb84b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501008"/>
            <a:ext cx="1462405" cy="178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90" descr="ttps://st.depositphotos.com/1760000/5064/i/950/depositphotos_50642329-stock-photo-3d-white-man-with-books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187220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96" descr="https://gorobzor.ru/content/news/2018/07/hobbivideo_vse_o_lyubimom_hobbi_image_5b4ee4dfc010c1.41889028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656184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092280" y="602128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</a:rPr>
              <a:t>И 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02" descr="ttps://i.pinimg.com/originals/06/e0/dc/06e0dc99c8c5ae0e5b1e2c5a01a43570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37112"/>
            <a:ext cx="165618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04" descr="ttps://st2.depositphotos.com/1000765/11447/i/950/depositphotos_114476826-stock-photo-3d-small-people-pray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129614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08" descr="ttps://static9.depositphotos.com/1064545/1198/i/950/depositphotos_11984409-stock-photo-3d-businessman-white-hurdle-race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180020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10" descr="ttps://st.depositphotos.com/1014674/3391/i/950/depositphotos_33912263-stock-photo-3d-man-stepping-on-a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1800200" cy="197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364088" y="404664"/>
            <a:ext cx="3312517" cy="1224136"/>
          </a:xfrm>
        </p:spPr>
        <p:txBody>
          <a:bodyPr/>
          <a:lstStyle/>
          <a:p>
            <a:pPr algn="r" eaLnBrk="1" hangingPunct="1"/>
            <a:r>
              <a:rPr lang="ru-RU" sz="5400" b="1" dirty="0" smtClean="0">
                <a:solidFill>
                  <a:srgbClr val="FF0000"/>
                </a:solidFill>
              </a:rPr>
              <a:t>Интерес!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140200" y="3573463"/>
            <a:ext cx="4546600" cy="25527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 </a:t>
            </a:r>
          </a:p>
        </p:txBody>
      </p:sp>
      <p:pic>
        <p:nvPicPr>
          <p:cNvPr id="5" name="Рисунок 29" descr="https://avatars.mds.yandex.net/get-pdb/805781/36c7b914-edd8-4ca1-9ca2-1731004e469e/s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16835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43" descr="D белый в отпуск — стоковое фот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252028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112" descr="ttp://itd3.mycdn.me/image?id=835947758076&amp;t=20&amp;plc=WEB&amp;tkn=*hfiSlC1jsEzViZrBQk42zxgI3x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216024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76672"/>
            <a:ext cx="280831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460629"/>
              </p:ext>
            </p:extLst>
          </p:nvPr>
        </p:nvGraphicFramePr>
        <p:xfrm>
          <a:off x="323528" y="188640"/>
          <a:ext cx="8465399" cy="6480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465399"/>
              </a:tblGrid>
              <a:tr h="3771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Ключевые </a:t>
                      </a:r>
                      <a:r>
                        <a:rPr lang="ru-RU" sz="14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стейкхолдеры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их ожидания</a:t>
                      </a:r>
                    </a:p>
                  </a:txBody>
                  <a:tcPr/>
                </a:tc>
              </a:tr>
              <a:tr h="289751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Липецкая областная юношеская библиотека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 дистанционного образования детей-инвалидов Липецкой области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Детская спортивная школа № 4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Липецкий государственный педагогический университет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Органы региональной власти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Администрация города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Совет общественного самоуправления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Городской совет депутатов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 НКО</a:t>
                      </a:r>
                      <a:r>
                        <a:rPr lang="ru-RU" sz="14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Городское сообщество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Семьи с маленькими детьми</a:t>
                      </a:r>
                      <a:r>
                        <a:rPr lang="ru-RU" sz="14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Семьи с детьми с ОВЗ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Пенсионеры</a:t>
                      </a:r>
                      <a:r>
                        <a:rPr lang="ru-RU" sz="14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Пользователи библиотеки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Школьники, студенты</a:t>
                      </a:r>
                      <a:r>
                        <a:rPr lang="ru-RU" sz="14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Любители шахмат</a:t>
                      </a:r>
                      <a:r>
                        <a:rPr lang="ru-RU" sz="14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др.</a:t>
                      </a:r>
                      <a:endParaRPr lang="ru-RU" sz="1400" b="1" kern="1200" dirty="0" smtClean="0">
                        <a:solidFill>
                          <a:srgbClr val="17375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03442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уровня социокультурного и культурно-образовательного пространства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доступности городского пространства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Включение в национальные проекты 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Гуманизация</a:t>
                      </a: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общества по отношению к людям с особенностями здоровья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Социализация и самореализация для инвалидов и людей с ОВЗ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Включение активных граждан в жизнь города</a:t>
                      </a:r>
                      <a:r>
                        <a:rPr lang="ru-RU" sz="14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активного социального сообщества горожан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социальных проблем в городе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Расширение горизонтов профессиональных интересов</a:t>
                      </a:r>
                    </a:p>
                  </a:txBody>
                  <a:tcPr/>
                </a:tc>
              </a:tr>
              <a:tr h="1171334">
                <a:tc>
                  <a:txBody>
                    <a:bodyPr/>
                    <a:lstStyle/>
                    <a:p>
                      <a:r>
                        <a:rPr lang="ru-RU" sz="1400" b="1" u="sng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их вовлечению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стратегические сессии</a:t>
                      </a:r>
                      <a:r>
                        <a:rPr lang="ru-RU" sz="14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презентация проекта в сообществах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Экскурсии</a:t>
                      </a:r>
                      <a:r>
                        <a:rPr lang="ru-RU" sz="14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маломобильный патруль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Анкетирование</a:t>
                      </a:r>
                      <a:r>
                        <a:rPr lang="ru-RU" sz="14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акции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 проекта</a:t>
                      </a:r>
                      <a:r>
                        <a:rPr lang="ru-RU" sz="14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личное взаимодействие и др.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65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400" y="274638"/>
            <a:ext cx="53594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5605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6119961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 smtClean="0"/>
              <a:t>                                </a:t>
            </a:r>
          </a:p>
        </p:txBody>
      </p:sp>
      <p:pic>
        <p:nvPicPr>
          <p:cNvPr id="7" name="Рисунок 47" descr="D человек устал, спать на диване — стоковое фот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228790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114" descr="ttps://static4.depositphotos.com/1006463/379/i/950/depositphotos_3797504-stock-photo-3d-man-pulling-a-rop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186181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1628800"/>
            <a:ext cx="1872208" cy="2088232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1196752"/>
            <a:ext cx="2880320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7" y="54868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Реальность!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240" y="3789040"/>
            <a:ext cx="2001555" cy="288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5816" y="3861048"/>
            <a:ext cx="3096344" cy="2592288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332656"/>
            <a:ext cx="223224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Мой личный интерес!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3682752" cy="5544616"/>
          </a:xfrm>
        </p:spPr>
        <p:txBody>
          <a:bodyPr/>
          <a:lstStyle/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ПОЭТИЧЕСКОЕ ТВОРЧЕСТВО</a:t>
            </a:r>
          </a:p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БЛОГЕРЫ И ПИСАТЕЛИ</a:t>
            </a:r>
          </a:p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ЖИВОПИСЬ И ГРАФИКА</a:t>
            </a:r>
          </a:p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ТЕАТРАЛЬНОЕ ИСКУССТВО</a:t>
            </a:r>
          </a:p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ВОКАЛ, МУЗЫКА</a:t>
            </a:r>
          </a:p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ДЕКОРАТИВНО-ПРИКЛАДНОЕ ТВОРЧЕСТВО</a:t>
            </a:r>
          </a:p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ИНТЕРЕС К ЧТЕНИЮ</a:t>
            </a:r>
          </a:p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КОММУНИКАЦИЯ И СОЦИАЛИЗАЦИЯ</a:t>
            </a:r>
          </a:p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САМОВЫРАЖЕНИЕ</a:t>
            </a:r>
          </a:p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САМОРЕАЛИЗАЦИЯ</a:t>
            </a:r>
          </a:p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ДРУЖБА</a:t>
            </a:r>
          </a:p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ДОСТУПНОСТЬ ГОРОДСКОЙ СРЕДЫ</a:t>
            </a:r>
          </a:p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ГУМАНИЗАЦИЯ</a:t>
            </a:r>
          </a:p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ПЕРСПЕКТИВЫ РАЗВИТИЯ</a:t>
            </a:r>
          </a:p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РАСШИРЕНИЕ ГОРИЗОНТОВ</a:t>
            </a:r>
          </a:p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ИЗМЕНЕНИЕ СТАТУСА</a:t>
            </a:r>
          </a:p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РЕАЛИЗАЦИЯ</a:t>
            </a:r>
          </a:p>
          <a:p>
            <a:r>
              <a:rPr lang="ru-RU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ОПЫТ</a:t>
            </a:r>
          </a:p>
          <a:p>
            <a:endParaRPr lang="ru-RU" dirty="0"/>
          </a:p>
        </p:txBody>
      </p:sp>
      <p:pic>
        <p:nvPicPr>
          <p:cNvPr id="4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15" b="99815" l="2813" r="99844">
                        <a14:foregroundMark x1="10365" y1="26481" x2="87500" y2="98426"/>
                        <a14:foregroundMark x1="10885" y1="27407" x2="4010" y2="31111"/>
                        <a14:foregroundMark x1="4219" y1="37870" x2="72292" y2="96944"/>
                        <a14:foregroundMark x1="7240" y1="32222" x2="24323" y2="53333"/>
                        <a14:foregroundMark x1="72292" y1="96944" x2="75833" y2="99907"/>
                        <a14:foregroundMark x1="23281" y1="7870" x2="99844" y2="77593"/>
                        <a14:backgroundMark x1="3802" y1="41389" x2="69427" y2="99907"/>
                        <a14:backgroundMark x1="4635" y1="38981" x2="0" y2="28704"/>
                        <a14:backgroundMark x1="65052" y1="91204" x2="74063" y2="99167"/>
                        <a14:backgroundMark x1="25260" y1="5741" x2="50990" y2="26852"/>
                        <a14:backgroundMark x1="44271" y1="25370" x2="78802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5790044" cy="324155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4355976" y="2132856"/>
            <a:ext cx="381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00FF"/>
                </a:solidFill>
              </a:rPr>
              <a:t> Бульвар </a:t>
            </a:r>
            <a:r>
              <a:rPr lang="ru-RU" b="1" dirty="0" err="1" smtClean="0">
                <a:solidFill>
                  <a:srgbClr val="0000FF"/>
                </a:solidFill>
              </a:rPr>
              <a:t>Неделина</a:t>
            </a:r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2915816" y="2636912"/>
            <a:ext cx="6048672" cy="3744416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Финалистами отбора программы АСИ «100 городских лидеров» стали проекты из 26 городов   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16387" name="Picture 2" descr="about_du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068960"/>
            <a:ext cx="27273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Проект «100 городских лидеров» </a:t>
            </a:r>
            <a:r>
              <a:rPr lang="ru-RU" sz="2400" b="1" dirty="0" smtClean="0"/>
              <a:t>был запущен </a:t>
            </a:r>
            <a:r>
              <a:rPr lang="ru-RU" sz="2400" b="1" dirty="0"/>
              <a:t>АСИ для вовлечения активных граждан в создание комфортной городской </a:t>
            </a:r>
            <a:r>
              <a:rPr lang="ru-RU" sz="2400" b="1" dirty="0" smtClean="0"/>
              <a:t>среды.  </a:t>
            </a:r>
          </a:p>
          <a:p>
            <a:pPr algn="just"/>
            <a:r>
              <a:rPr lang="ru-RU" sz="2400" b="1" dirty="0" smtClean="0"/>
              <a:t>Лучшие </a:t>
            </a:r>
            <a:r>
              <a:rPr lang="ru-RU" sz="2400" b="1" dirty="0"/>
              <a:t>практики развития городов </a:t>
            </a:r>
            <a:r>
              <a:rPr lang="ru-RU" sz="2400" b="1" dirty="0" smtClean="0"/>
              <a:t>будут реализованы </a:t>
            </a:r>
            <a:r>
              <a:rPr lang="ru-RU" sz="2400" b="1" dirty="0"/>
              <a:t>в </a:t>
            </a:r>
            <a:r>
              <a:rPr lang="ru-RU" sz="2400" b="1" dirty="0" smtClean="0"/>
              <a:t>разных городах страны. 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СПАСИБО за внимание </a:t>
            </a:r>
            <a:r>
              <a:rPr lang="ru-RU" sz="9600" b="1" dirty="0" smtClean="0">
                <a:solidFill>
                  <a:srgbClr val="FF0000"/>
                </a:solidFill>
              </a:rPr>
              <a:t>!!!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       Вопросы       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005064"/>
            <a:ext cx="3255541" cy="269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25735"/>
              </p:ext>
            </p:extLst>
          </p:nvPr>
        </p:nvGraphicFramePr>
        <p:xfrm>
          <a:off x="245337" y="187593"/>
          <a:ext cx="8687606" cy="652224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687606"/>
              </a:tblGrid>
              <a:tr h="261087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 проекта: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сформировать объединение 3 учреждений;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разработать концепцию преобразования бульвара, которая предложит изменения в мастер-план, будет учитывать инклюзивный характер среды, а также отвечать запросам 3 учреждений в использовании пространства протяженностью 600 м к практикам выхода учреждений, сценариям и форматам их работы. 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апробировать не менее 3 форматов мероприятий, сценариев проведения времени на бульваре.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разработать методологию формирования инклюзивной городской среды на бульваре </a:t>
                      </a:r>
                      <a:r>
                        <a:rPr lang="ru-RU" sz="14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Неделина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Липецке во взаимодействии сообществ, предпринимателей и органов власти (октябрь 2019); протестировать различные инклюзивные сценарии и практики на событийном мероприятии (май 2019).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1980663">
                <a:tc>
                  <a:txBody>
                    <a:bodyPr/>
                    <a:lstStyle/>
                    <a:p>
                      <a:endParaRPr lang="ru-RU" sz="1400" b="1" kern="1200" dirty="0" smtClean="0">
                        <a:solidFill>
                          <a:srgbClr val="17375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показатели: </a:t>
                      </a:r>
                    </a:p>
                    <a:p>
                      <a:endParaRPr lang="ru-RU" sz="1400" b="1" kern="1200" dirty="0" smtClean="0">
                        <a:solidFill>
                          <a:srgbClr val="17375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 выработана модель сотрудничества учреждений вокруг бульвара, </a:t>
                      </a:r>
                      <a:b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 3 учреждения стали операторами бульвара,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 мероприятия на бульваре стали регулярными, востребованы местным сообществом, </a:t>
                      </a:r>
                      <a:b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 концепция преобразования бульвара, документ соответствия доступной</a:t>
                      </a:r>
                      <a:r>
                        <a:rPr lang="ru-RU" sz="14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среды</a:t>
                      </a: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 привлечение инвестиций в проект.</a:t>
                      </a:r>
                    </a:p>
                    <a:p>
                      <a:endParaRPr lang="ru-RU" sz="1400" b="1" kern="1200" dirty="0" smtClean="0">
                        <a:solidFill>
                          <a:srgbClr val="17375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5880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Концепция проектирования инклюзивной городской среды, содержащая план возможных преобразований физической, социокультурной и культурно-образовательной среды бульвара </a:t>
                      </a:r>
                      <a:r>
                        <a:rPr lang="ru-RU" sz="1400" b="1" kern="1200" dirty="0" err="1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Неделина</a:t>
                      </a: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протяженностью 600 м, которая объединяет не менее 3 городских субъектов, не менее 500 пользователей и на которой реализуется не менее 3 инклюзивных мероприятий и сценариев.</a:t>
                      </a:r>
                    </a:p>
                    <a:p>
                      <a:endParaRPr lang="ru-RU" sz="1400" b="1" kern="1200" dirty="0" smtClean="0">
                        <a:solidFill>
                          <a:srgbClr val="17375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4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7"/>
          <p:cNvSpPr>
            <a:spLocks noGrp="1"/>
          </p:cNvSpPr>
          <p:nvPr>
            <p:ph type="title"/>
          </p:nvPr>
        </p:nvSpPr>
        <p:spPr>
          <a:xfrm>
            <a:off x="2699792" y="260350"/>
            <a:ext cx="6048921" cy="792386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FF0000"/>
                </a:solidFill>
              </a:rPr>
              <a:t>Команда проекта  </a:t>
            </a:r>
          </a:p>
        </p:txBody>
      </p:sp>
      <p:sp>
        <p:nvSpPr>
          <p:cNvPr id="17410" name="Объект 8"/>
          <p:cNvSpPr>
            <a:spLocks noGrp="1"/>
          </p:cNvSpPr>
          <p:nvPr>
            <p:ph idx="1"/>
          </p:nvPr>
        </p:nvSpPr>
        <p:spPr>
          <a:xfrm>
            <a:off x="457200" y="1600200"/>
            <a:ext cx="5843588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b="1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sz="3600" b="1" dirty="0" smtClean="0"/>
              <a:t> </a:t>
            </a:r>
          </a:p>
        </p:txBody>
      </p:sp>
      <p:pic>
        <p:nvPicPr>
          <p:cNvPr id="8" name="Рисунок 33" descr="ttps://avatars.mds.yandex.net/get-pdb/251121/0cddf0af-dd63-4c6d-80f8-21ea5d6281c7/s1200?webp=false"/>
          <p:cNvPicPr/>
          <p:nvPr/>
        </p:nvPicPr>
        <p:blipFill>
          <a:blip r:embed="rId2">
            <a:alphaModFix amt="9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632848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675" y="260350"/>
            <a:ext cx="577056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marL="0" indent="719138" algn="just" eaLnBrk="1" hangingPunct="1">
              <a:buFont typeface="Arial" charset="0"/>
              <a:buNone/>
            </a:pPr>
            <a:r>
              <a:rPr lang="ru-RU" dirty="0" smtClean="0"/>
              <a:t> </a:t>
            </a:r>
          </a:p>
          <a:p>
            <a:pPr marL="0" indent="719138"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5" name="Рисунок 45" descr="бсудить — стоковое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88832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15816" y="476672"/>
            <a:ext cx="56886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Команда проекта сегодня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91749"/>
              </p:ext>
            </p:extLst>
          </p:nvPr>
        </p:nvGraphicFramePr>
        <p:xfrm>
          <a:off x="611560" y="476672"/>
          <a:ext cx="7992888" cy="554461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95234"/>
                <a:gridCol w="4997654"/>
              </a:tblGrid>
              <a:tr h="866650">
                <a:tc gridSpan="2"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Команда и предполагаемые роли в проекте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7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Андронова Инесса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Липецкая областная юношеская библиотека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Модератор</a:t>
                      </a:r>
                      <a:r>
                        <a:rPr lang="ru-RU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, координирует взаимодействие </a:t>
                      </a: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команды и рабочей группы проекта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17375E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Дунская</a:t>
                      </a: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Маргарита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ГОАОУ «</a:t>
                      </a:r>
                      <a:r>
                        <a:rPr lang="ru-RU" sz="1400" dirty="0" err="1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ЦОРиО</a:t>
                      </a: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Методическая </a:t>
                      </a:r>
                      <a:r>
                        <a:rPr lang="ru-RU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«начинка» проекта, взаимодействие с целевыми НКО</a:t>
                      </a:r>
                    </a:p>
                  </a:txBody>
                  <a:tcPr marL="68580" marR="68580" marT="0" marB="0"/>
                </a:tc>
              </a:tr>
              <a:tr h="5128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Попова Людмила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ГОАОУ «</a:t>
                      </a:r>
                      <a:r>
                        <a:rPr lang="ru-RU" sz="1400" dirty="0" err="1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ЦОРиО</a:t>
                      </a: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Образовательная </a:t>
                      </a:r>
                      <a:r>
                        <a:rPr lang="ru-RU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составляющая часть проекта, взаимодействие с сообществом людей с </a:t>
                      </a: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ОВЗ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17375E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8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Кызым</a:t>
                      </a: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Ирина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Управление инвестиций и международных связей Липецкой области</a:t>
                      </a:r>
                      <a:r>
                        <a:rPr lang="ru-RU" sz="1400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1400" dirty="0" smtClean="0">
                        <a:solidFill>
                          <a:srgbClr val="17375E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Взаимодействие </a:t>
                      </a:r>
                      <a:r>
                        <a:rPr lang="ru-RU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в органами власти</a:t>
                      </a:r>
                    </a:p>
                  </a:txBody>
                  <a:tcPr marL="68580" marR="68580" marT="0" marB="0"/>
                </a:tc>
              </a:tr>
              <a:tr h="5146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Павлов Евгений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Администрация г. Липецка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400" dirty="0" smtClean="0">
                        <a:solidFill>
                          <a:srgbClr val="17375E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Руководитель </a:t>
                      </a:r>
                      <a:r>
                        <a:rPr lang="ru-RU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рабочей группы от муниципалитета</a:t>
                      </a:r>
                    </a:p>
                  </a:txBody>
                  <a:tcPr marL="68580" marR="68580" marT="0" marB="0"/>
                </a:tc>
              </a:tr>
              <a:tr h="1368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Матюхин Константин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Департамент</a:t>
                      </a:r>
                      <a:r>
                        <a:rPr lang="ru-RU" sz="1400" baseline="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культуры администрации г. Липецка</a:t>
                      </a:r>
                      <a:endParaRPr lang="ru-RU" sz="1400" dirty="0" smtClean="0">
                        <a:solidFill>
                          <a:srgbClr val="17375E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Взаимодействие </a:t>
                      </a:r>
                      <a:r>
                        <a:rPr lang="ru-RU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с творческими и спортивными сообществами города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14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601283"/>
              </p:ext>
            </p:extLst>
          </p:nvPr>
        </p:nvGraphicFramePr>
        <p:xfrm>
          <a:off x="683568" y="620686"/>
          <a:ext cx="7992888" cy="54006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95234"/>
                <a:gridCol w="4997654"/>
              </a:tblGrid>
              <a:tr h="1085722">
                <a:tc gridSpan="2"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Команда и предполагаемые роли в проекте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Кофанов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Александр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Владимирович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Депутат по округу №17, директор ООО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Стройотдел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Частичное финансовое обеспечение проекта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4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Субботин Владимир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Русланович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Преподаватель ЛГПУ (АСУ)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сайта по ведению и сопровождению проекта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2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Микряков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Кирилл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Александрович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Студент ЛГПУ (АСУ)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Исполнитель по созданию сайта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2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Брейдис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Елена Валерьевна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Телекомпания «Липецкое время»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Журналист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Освещение в СМИ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2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Селиванова Мария Ивановна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секретарь Совета общественного самоуправления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взаимосвязей с депутатами и общественными активистами (управдом и т.д.)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87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Реализация проекта  2019-2024 гг.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7848872" cy="532859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2019,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первый модуль - </a:t>
            </a:r>
            <a:r>
              <a:rPr lang="ru-RU" sz="2800" b="1" dirty="0" smtClean="0">
                <a:solidFill>
                  <a:srgbClr val="FF0000"/>
                </a:solidFill>
              </a:rPr>
              <a:t>методология </a:t>
            </a:r>
            <a:r>
              <a:rPr lang="ru-RU" sz="2800" b="1" dirty="0">
                <a:solidFill>
                  <a:srgbClr val="FF0000"/>
                </a:solidFill>
              </a:rPr>
              <a:t>формирования инклюзивной городской среды на бульваре </a:t>
            </a:r>
            <a:r>
              <a:rPr lang="ru-RU" sz="2800" b="1" dirty="0" err="1">
                <a:solidFill>
                  <a:srgbClr val="FF0000"/>
                </a:solidFill>
              </a:rPr>
              <a:t>Неделина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- март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1" y="3356992"/>
            <a:ext cx="3744416" cy="295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9" descr="https://st.depositphotos.com/1014674/3391/i/950/depositphotos_33916361-stock-photo-3d-man-thinking-sitting-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1872208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7" descr="http://3.bp.blogspot.com/-2gQ3GJjWObY/UVpryTk_iII/AAAAAAAAAD0/LqDH-tbsl6g/s1600/stick_figure_presenter_display_1600_clr_542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024336" cy="24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9" descr="http://www.azotnmsk.ru/images/00000546451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52028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21" descr="https://st2.depositphotos.com/3643473/5961/i/950/depositphotos_59611559-stock-photo-people-talking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76872"/>
            <a:ext cx="2088232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54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2952328" cy="864096"/>
          </a:xfrm>
        </p:spPr>
        <p:txBody>
          <a:bodyPr/>
          <a:lstStyle/>
          <a:p>
            <a:pPr algn="l" eaLnBrk="1" hangingPunct="1"/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2019</a:t>
            </a:r>
            <a:r>
              <a:rPr lang="ru-RU" sz="3600" b="1" dirty="0" smtClean="0">
                <a:solidFill>
                  <a:srgbClr val="FF0000"/>
                </a:solidFill>
              </a:rPr>
              <a:t>, апрель</a:t>
            </a:r>
            <a:endParaRPr lang="ru-RU" sz="3600" dirty="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35375" y="3860800"/>
            <a:ext cx="5184775" cy="1728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620688"/>
            <a:ext cx="27363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196752"/>
            <a:ext cx="2952626" cy="342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3573016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4" descr="лыбка — стоковое фото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154862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66" descr="майлик красный злой 3d — стоковое фото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6712"/>
            <a:ext cx="151216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9910" y="3933056"/>
            <a:ext cx="1990485" cy="230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664</Words>
  <Application>Microsoft Macintosh PowerPoint</Application>
  <PresentationFormat>Экран (4:3)</PresentationFormat>
  <Paragraphs>172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Липецк  Проект «Двери улиц» : инклюзивный бульвар </vt:lpstr>
      <vt:lpstr>Финалистами отбора программы АСИ «100 городских лидеров» стали проекты из 26 городов     </vt:lpstr>
      <vt:lpstr>Презентация PowerPoint</vt:lpstr>
      <vt:lpstr>Команда проекта  </vt:lpstr>
      <vt:lpstr> </vt:lpstr>
      <vt:lpstr>Презентация PowerPoint</vt:lpstr>
      <vt:lpstr>Презентация PowerPoint</vt:lpstr>
      <vt:lpstr>Реализация проекта  2019-2024 гг. </vt:lpstr>
      <vt:lpstr> 2019, апрель</vt:lpstr>
      <vt:lpstr>2019, второй модуль – «Двери улицы: город в фокусе визуальных коммуникаций» - май - август</vt:lpstr>
      <vt:lpstr> </vt:lpstr>
      <vt:lpstr>Презентация PowerPoint</vt:lpstr>
      <vt:lpstr> 2019, третий модуль – «Программа проектирования инклюзивной городской среды» - сентябрь - октябрь  </vt:lpstr>
      <vt:lpstr>Зачем?</vt:lpstr>
      <vt:lpstr> </vt:lpstr>
      <vt:lpstr>Интерес!</vt:lpstr>
      <vt:lpstr>Презентация PowerPoint</vt:lpstr>
      <vt:lpstr> </vt:lpstr>
      <vt:lpstr>Мой личный интерес!</vt:lpstr>
      <vt:lpstr>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Г(О)БОУ Центр психолого-медико-социального сопровождения  «Развитие психологической службы»</dc:title>
  <dc:creator>user</dc:creator>
  <cp:lastModifiedBy>Учитель</cp:lastModifiedBy>
  <cp:revision>73</cp:revision>
  <dcterms:created xsi:type="dcterms:W3CDTF">2014-11-20T18:01:36Z</dcterms:created>
  <dcterms:modified xsi:type="dcterms:W3CDTF">2019-05-29T10:54:38Z</dcterms:modified>
</cp:coreProperties>
</file>